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39" r:id="rId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918" y="-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1EA2D1-CC0A-07BE-BE6C-25E2FA3CDF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2845420-3F55-C8E0-4254-E9F9543948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12FCF3-7C19-1E81-22E1-D63772604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31C6C-9CDB-41EA-86C4-C9B7A4161B92}" type="datetimeFigureOut">
              <a:rPr lang="es-PE" smtClean="0"/>
              <a:t>5/02/2025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C45017B-0B5B-E6C7-7703-14849DD2C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8E4E72-AEA1-6D2A-E555-EBCB2C47F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BA4D-CC2F-4BE6-9EFD-B2CDF475C7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09017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96094C-16A0-B879-8954-A32D083B4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5815859-9216-E4B1-2D6E-CF9B533731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921D99-164C-2C91-FEBE-87730F301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31C6C-9CDB-41EA-86C4-C9B7A4161B92}" type="datetimeFigureOut">
              <a:rPr lang="es-PE" smtClean="0"/>
              <a:t>5/02/2025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A20891-046D-3F64-9C14-9D19F5F21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2D1C43-ACA4-2CBD-8074-D98964B25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BA4D-CC2F-4BE6-9EFD-B2CDF475C7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44577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CC4BE0D-1DB1-62A3-CDB0-F07F49D349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81773C9-1FEE-DE3F-90B7-7AA8D6446C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175184-32B3-3F4A-55EC-96483F169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31C6C-9CDB-41EA-86C4-C9B7A4161B92}" type="datetimeFigureOut">
              <a:rPr lang="es-PE" smtClean="0"/>
              <a:t>5/02/2025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EC86281-F652-FF71-1569-795E0425C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0F5873-F324-BBFF-4D8C-F48C8EFF2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BA4D-CC2F-4BE6-9EFD-B2CDF475C7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91947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B0820A-C186-FF0B-4186-132B315D5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359D324-6AAF-AA05-C952-3B6A1CEC2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16317A-9843-6942-2C54-54BF33B64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31C6C-9CDB-41EA-86C4-C9B7A4161B92}" type="datetimeFigureOut">
              <a:rPr lang="es-PE" smtClean="0"/>
              <a:t>5/02/2025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49102B-AD16-781E-A25C-5FCC08E45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3F0864-06B8-AA79-289F-FD4848C3C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BA4D-CC2F-4BE6-9EFD-B2CDF475C7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63275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B61DFC-EFED-D2B6-BA36-847D886A9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DFA8603-E6FD-52E5-D38B-28ED1457D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3CE0087-1A20-8559-31CF-C33E3A757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31C6C-9CDB-41EA-86C4-C9B7A4161B92}" type="datetimeFigureOut">
              <a:rPr lang="es-PE" smtClean="0"/>
              <a:t>5/02/2025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D687B6-4C6E-753A-4199-31F7B3FBC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15E991-6B5D-B353-716B-758527726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BA4D-CC2F-4BE6-9EFD-B2CDF475C7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83930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E3AC5C-4A86-FF26-67A6-B88765484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F11FE0-CC53-9836-AA2C-1083D3C3D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22E52E7-8676-1B89-05B9-9EDD3CED96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712803-DEAE-4458-6890-7EF5B9956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31C6C-9CDB-41EA-86C4-C9B7A4161B92}" type="datetimeFigureOut">
              <a:rPr lang="es-PE" smtClean="0"/>
              <a:t>5/02/2025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AD3D4FE-E45D-AD08-A0D4-7A500E29B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027E23-B959-57EA-360B-C9618C48F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BA4D-CC2F-4BE6-9EFD-B2CDF475C7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46652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A2CB2-7110-2D3C-0832-3B0F2F41C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40BB60-986C-9C2D-E204-5FF4E061B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9FEC44A-EF86-8605-2FA0-D6125A3D1D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3162D44-1F4C-2FCF-001C-40D69FE6D2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881471A-5AEC-67CB-A600-3C914AB3A6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26052F5-6795-C737-42EB-7572A6072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31C6C-9CDB-41EA-86C4-C9B7A4161B92}" type="datetimeFigureOut">
              <a:rPr lang="es-PE" smtClean="0"/>
              <a:t>5/02/2025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46CCE06-37F6-8913-0793-D6F0A7C57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FE69C12-14C7-9360-5765-CA2926203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BA4D-CC2F-4BE6-9EFD-B2CDF475C7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74143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CE229-2ED8-E9D5-CE25-1DD441B49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EB2DBFB-FA91-3A08-39DA-6E84DE66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31C6C-9CDB-41EA-86C4-C9B7A4161B92}" type="datetimeFigureOut">
              <a:rPr lang="es-PE" smtClean="0"/>
              <a:t>5/02/2025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323BA64-7DAA-B3D9-34AF-A2BEDC9F9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CB39190-B64E-29D8-522D-19B5A1DAC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BA4D-CC2F-4BE6-9EFD-B2CDF475C7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0801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D54228B-4E92-0256-7F60-F54E2A7B9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31C6C-9CDB-41EA-86C4-C9B7A4161B92}" type="datetimeFigureOut">
              <a:rPr lang="es-PE" smtClean="0"/>
              <a:t>5/02/2025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4C4E6FF-E5F1-2CF7-E180-5D5F1D055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320A61D-3F35-AD32-54EA-642F46D85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BA4D-CC2F-4BE6-9EFD-B2CDF475C7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06845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552F62-E725-E6F5-55E6-BAC98E6B9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5707A8F-EDA6-18DA-AB82-B0D271513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270899B-135F-000E-F2DD-FA6C0EA91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43A51E0-41C1-E871-21E1-D852951D1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31C6C-9CDB-41EA-86C4-C9B7A4161B92}" type="datetimeFigureOut">
              <a:rPr lang="es-PE" smtClean="0"/>
              <a:t>5/02/2025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D6BFCC3-DA42-CBB3-443C-A89C98E0F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389FA2-8458-63EC-8818-A1906708E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BA4D-CC2F-4BE6-9EFD-B2CDF475C7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75563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3B34A4-BF76-A8D4-FB94-284DE2B8D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0FC5F3C-E0AC-D76E-C35C-8D3F19142B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3D3AC78-BA3F-5EA8-C82D-345C28FA18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F0A8CEA-C348-9828-43B9-5622B17AC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31C6C-9CDB-41EA-86C4-C9B7A4161B92}" type="datetimeFigureOut">
              <a:rPr lang="es-PE" smtClean="0"/>
              <a:t>5/02/2025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D923E5E-826F-ABCE-0B3A-97C9E4905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D488574-A5F3-72A6-B6C0-1F9EBD1CC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BA4D-CC2F-4BE6-9EFD-B2CDF475C7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66885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F3FF5A6-1AD9-0339-F455-7B626F5A7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FC4D901-2748-8CAF-AE43-2B0775DDE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DD0BD9-7B47-BB15-AE40-541A4926CE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631C6C-9CDB-41EA-86C4-C9B7A4161B92}" type="datetimeFigureOut">
              <a:rPr lang="es-PE" smtClean="0"/>
              <a:t>5/02/2025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1D18D0-6A3A-D62C-152B-51319C07D8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1435F5-885B-B8EB-CD53-81FC9EAF24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83BA4D-CC2F-4BE6-9EFD-B2CDF475C79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36518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upo 123">
            <a:extLst>
              <a:ext uri="{FF2B5EF4-FFF2-40B4-BE49-F238E27FC236}">
                <a16:creationId xmlns:a16="http://schemas.microsoft.com/office/drawing/2014/main" id="{3CB89B89-0FC2-EA66-F791-E23F77BD2834}"/>
              </a:ext>
            </a:extLst>
          </p:cNvPr>
          <p:cNvGrpSpPr/>
          <p:nvPr/>
        </p:nvGrpSpPr>
        <p:grpSpPr>
          <a:xfrm>
            <a:off x="407963" y="714244"/>
            <a:ext cx="10930597" cy="4804015"/>
            <a:chOff x="407963" y="714244"/>
            <a:chExt cx="10930597" cy="4804015"/>
          </a:xfrm>
        </p:grpSpPr>
        <p:sp>
          <p:nvSpPr>
            <p:cNvPr id="120" name="Rectángulo 119">
              <a:extLst>
                <a:ext uri="{FF2B5EF4-FFF2-40B4-BE49-F238E27FC236}">
                  <a16:creationId xmlns:a16="http://schemas.microsoft.com/office/drawing/2014/main" id="{A512503F-0DC5-71BB-5EC8-9201779B624C}"/>
                </a:ext>
              </a:extLst>
            </p:cNvPr>
            <p:cNvSpPr/>
            <p:nvPr/>
          </p:nvSpPr>
          <p:spPr>
            <a:xfrm>
              <a:off x="8257735" y="1083212"/>
              <a:ext cx="3080825" cy="443503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109" name="Rectángulo 108">
              <a:extLst>
                <a:ext uri="{FF2B5EF4-FFF2-40B4-BE49-F238E27FC236}">
                  <a16:creationId xmlns:a16="http://schemas.microsoft.com/office/drawing/2014/main" id="{07781BA8-8D53-3B24-655E-2ED97FFF1193}"/>
                </a:ext>
              </a:extLst>
            </p:cNvPr>
            <p:cNvSpPr/>
            <p:nvPr/>
          </p:nvSpPr>
          <p:spPr>
            <a:xfrm>
              <a:off x="4165941" y="1083213"/>
              <a:ext cx="3920277" cy="443504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108" name="Rectángulo 107">
              <a:extLst>
                <a:ext uri="{FF2B5EF4-FFF2-40B4-BE49-F238E27FC236}">
                  <a16:creationId xmlns:a16="http://schemas.microsoft.com/office/drawing/2014/main" id="{7212E80F-F3B8-28BC-7882-6EA8771F69A9}"/>
                </a:ext>
              </a:extLst>
            </p:cNvPr>
            <p:cNvSpPr/>
            <p:nvPr/>
          </p:nvSpPr>
          <p:spPr>
            <a:xfrm>
              <a:off x="407963" y="1083212"/>
              <a:ext cx="3600943" cy="443504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92BB655E-42B0-1513-4AEA-7679E64CF427}"/>
                </a:ext>
              </a:extLst>
            </p:cNvPr>
            <p:cNvSpPr/>
            <p:nvPr/>
          </p:nvSpPr>
          <p:spPr>
            <a:xfrm>
              <a:off x="4420429" y="2875231"/>
              <a:ext cx="1475897" cy="731239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Solidaridad </a:t>
              </a:r>
            </a:p>
            <a:p>
              <a:pPr algn="ctr"/>
              <a:r>
                <a:rPr lang="es-E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en pandemia</a:t>
              </a:r>
              <a:endParaRPr lang="es-PE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Rectángulo: esquinas redondeadas 9">
              <a:extLst>
                <a:ext uri="{FF2B5EF4-FFF2-40B4-BE49-F238E27FC236}">
                  <a16:creationId xmlns:a16="http://schemas.microsoft.com/office/drawing/2014/main" id="{437B450C-C537-E2B1-DADF-3B0B67287D29}"/>
                </a:ext>
              </a:extLst>
            </p:cNvPr>
            <p:cNvSpPr/>
            <p:nvPr/>
          </p:nvSpPr>
          <p:spPr>
            <a:xfrm>
              <a:off x="4256810" y="1896624"/>
              <a:ext cx="1803131" cy="530532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(Mayor) Solidaridad </a:t>
              </a:r>
              <a:r>
                <a:rPr lang="es-E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intragrupal</a:t>
              </a:r>
              <a:r>
                <a:rPr lang="es-E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amigos/familiares</a:t>
              </a:r>
              <a:endParaRPr lang="es-PE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ctángulo: esquinas redondeadas 10">
              <a:extLst>
                <a:ext uri="{FF2B5EF4-FFF2-40B4-BE49-F238E27FC236}">
                  <a16:creationId xmlns:a16="http://schemas.microsoft.com/office/drawing/2014/main" id="{D6D5B3AB-5097-3E2A-FA3C-FCA48721A70A}"/>
                </a:ext>
              </a:extLst>
            </p:cNvPr>
            <p:cNvSpPr/>
            <p:nvPr/>
          </p:nvSpPr>
          <p:spPr>
            <a:xfrm>
              <a:off x="6360319" y="3025539"/>
              <a:ext cx="1475897" cy="487007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(Mayor) Inicios de la pandemia</a:t>
              </a:r>
              <a:endParaRPr lang="es-PE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ctángulo: esquinas redondeadas 11">
              <a:extLst>
                <a:ext uri="{FF2B5EF4-FFF2-40B4-BE49-F238E27FC236}">
                  <a16:creationId xmlns:a16="http://schemas.microsoft.com/office/drawing/2014/main" id="{785F1E39-B665-09A0-C3F6-39E67BE24143}"/>
                </a:ext>
              </a:extLst>
            </p:cNvPr>
            <p:cNvSpPr/>
            <p:nvPr/>
          </p:nvSpPr>
          <p:spPr>
            <a:xfrm>
              <a:off x="4262202" y="4006187"/>
              <a:ext cx="1797739" cy="575871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(Menor) Solidaridad pandémica: bienestar social</a:t>
              </a:r>
              <a:endParaRPr lang="es-PE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ectángulo: esquinas redondeadas 12">
              <a:extLst>
                <a:ext uri="{FF2B5EF4-FFF2-40B4-BE49-F238E27FC236}">
                  <a16:creationId xmlns:a16="http://schemas.microsoft.com/office/drawing/2014/main" id="{E94302C4-FA37-E7F1-9BF4-1F620CF59B29}"/>
                </a:ext>
              </a:extLst>
            </p:cNvPr>
            <p:cNvSpPr/>
            <p:nvPr/>
          </p:nvSpPr>
          <p:spPr>
            <a:xfrm>
              <a:off x="671851" y="1339743"/>
              <a:ext cx="2716239" cy="925514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s-E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s-E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Valores y principios</a:t>
              </a:r>
            </a:p>
            <a:p>
              <a:pPr algn="ctr"/>
              <a:r>
                <a:rPr lang="es-E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morales/religiosos.</a:t>
              </a:r>
            </a:p>
            <a:p>
              <a:pPr algn="ctr"/>
              <a:endParaRPr lang="es-E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s-PE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Rectángulo: esquinas redondeadas 13">
              <a:extLst>
                <a:ext uri="{FF2B5EF4-FFF2-40B4-BE49-F238E27FC236}">
                  <a16:creationId xmlns:a16="http://schemas.microsoft.com/office/drawing/2014/main" id="{58BBF50D-E776-4094-0472-B9B27463852D}"/>
                </a:ext>
              </a:extLst>
            </p:cNvPr>
            <p:cNvSpPr/>
            <p:nvPr/>
          </p:nvSpPr>
          <p:spPr>
            <a:xfrm>
              <a:off x="671851" y="2735166"/>
              <a:ext cx="2716239" cy="1011370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s-E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s-E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Contagio social/expectativas de reciprocidad.</a:t>
              </a:r>
            </a:p>
            <a:p>
              <a:pPr algn="ctr"/>
              <a:endParaRPr lang="es-PE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Rectángulo: esquinas redondeadas 14">
              <a:extLst>
                <a:ext uri="{FF2B5EF4-FFF2-40B4-BE49-F238E27FC236}">
                  <a16:creationId xmlns:a16="http://schemas.microsoft.com/office/drawing/2014/main" id="{89A6E16C-840D-161D-194E-B48AA7DF166D}"/>
                </a:ext>
              </a:extLst>
            </p:cNvPr>
            <p:cNvSpPr/>
            <p:nvPr/>
          </p:nvSpPr>
          <p:spPr>
            <a:xfrm>
              <a:off x="671851" y="4271453"/>
              <a:ext cx="2716239" cy="925514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s-E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s-E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Percepción de inacción o precariedad de respuesta estatal.</a:t>
              </a:r>
            </a:p>
            <a:p>
              <a:pPr algn="ctr"/>
              <a:endParaRPr lang="es-E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s-PE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Cerrar corchete 27">
              <a:extLst>
                <a:ext uri="{FF2B5EF4-FFF2-40B4-BE49-F238E27FC236}">
                  <a16:creationId xmlns:a16="http://schemas.microsoft.com/office/drawing/2014/main" id="{D59D1890-67BC-00BB-E1E9-9B12D8C706E7}"/>
                </a:ext>
              </a:extLst>
            </p:cNvPr>
            <p:cNvSpPr/>
            <p:nvPr/>
          </p:nvSpPr>
          <p:spPr>
            <a:xfrm>
              <a:off x="3447264" y="1743913"/>
              <a:ext cx="321742" cy="2992414"/>
            </a:xfrm>
            <a:prstGeom prst="rightBracke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cxnSp>
          <p:nvCxnSpPr>
            <p:cNvPr id="34" name="Conector recto 33">
              <a:extLst>
                <a:ext uri="{FF2B5EF4-FFF2-40B4-BE49-F238E27FC236}">
                  <a16:creationId xmlns:a16="http://schemas.microsoft.com/office/drawing/2014/main" id="{0779D282-C77D-3133-5986-4ABFA6B0185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63022" y="3240850"/>
              <a:ext cx="201015" cy="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ángulo: esquinas redondeadas 36">
              <a:extLst>
                <a:ext uri="{FF2B5EF4-FFF2-40B4-BE49-F238E27FC236}">
                  <a16:creationId xmlns:a16="http://schemas.microsoft.com/office/drawing/2014/main" id="{300340F2-FFF7-4E65-1160-7C04A85D4839}"/>
                </a:ext>
              </a:extLst>
            </p:cNvPr>
            <p:cNvSpPr/>
            <p:nvPr/>
          </p:nvSpPr>
          <p:spPr>
            <a:xfrm>
              <a:off x="8492997" y="1448572"/>
              <a:ext cx="2442460" cy="651041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Expectativa de mayor proximidad y unión interpersonal (coyuntural)</a:t>
              </a:r>
              <a:endParaRPr lang="es-PE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Rectángulo: esquinas redondeadas 37">
              <a:extLst>
                <a:ext uri="{FF2B5EF4-FFF2-40B4-BE49-F238E27FC236}">
                  <a16:creationId xmlns:a16="http://schemas.microsoft.com/office/drawing/2014/main" id="{0C64D34B-A256-20A8-DE05-3145A5F1D6F7}"/>
                </a:ext>
              </a:extLst>
            </p:cNvPr>
            <p:cNvSpPr/>
            <p:nvPr/>
          </p:nvSpPr>
          <p:spPr>
            <a:xfrm>
              <a:off x="8824165" y="2425080"/>
              <a:ext cx="1803131" cy="731239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Percepción de organización para el cuidado mutuo</a:t>
              </a:r>
              <a:endParaRPr lang="es-PE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Rectángulo: esquinas redondeadas 38">
              <a:extLst>
                <a:ext uri="{FF2B5EF4-FFF2-40B4-BE49-F238E27FC236}">
                  <a16:creationId xmlns:a16="http://schemas.microsoft.com/office/drawing/2014/main" id="{2AC33115-158C-C835-29F7-DDED8B15F1D7}"/>
                </a:ext>
              </a:extLst>
            </p:cNvPr>
            <p:cNvSpPr/>
            <p:nvPr/>
          </p:nvSpPr>
          <p:spPr>
            <a:xfrm>
              <a:off x="8492997" y="3601634"/>
              <a:ext cx="2327117" cy="651041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Expectativa de persistencia de deficiencias estructurales previas.</a:t>
              </a:r>
              <a:endParaRPr lang="es-PE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Rectángulo: esquinas redondeadas 39">
              <a:extLst>
                <a:ext uri="{FF2B5EF4-FFF2-40B4-BE49-F238E27FC236}">
                  <a16:creationId xmlns:a16="http://schemas.microsoft.com/office/drawing/2014/main" id="{E401BDF6-F1F9-3949-1B97-C511E0C9643C}"/>
                </a:ext>
              </a:extLst>
            </p:cNvPr>
            <p:cNvSpPr/>
            <p:nvPr/>
          </p:nvSpPr>
          <p:spPr>
            <a:xfrm>
              <a:off x="8812376" y="4536719"/>
              <a:ext cx="1913523" cy="651041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Percepción de ineficiencia estatal en </a:t>
              </a:r>
              <a:r>
                <a:rPr lang="es-ES" sz="1200">
                  <a:latin typeface="Times New Roman" panose="02020603050405020304" pitchFamily="18" charset="0"/>
                  <a:cs typeface="Times New Roman" panose="02020603050405020304" pitchFamily="18" charset="0"/>
                </a:rPr>
                <a:t>la respuesta</a:t>
              </a:r>
              <a:endParaRPr lang="es-PE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9" name="Conector recto 48">
              <a:extLst>
                <a:ext uri="{FF2B5EF4-FFF2-40B4-BE49-F238E27FC236}">
                  <a16:creationId xmlns:a16="http://schemas.microsoft.com/office/drawing/2014/main" id="{2C955C34-7295-3D60-997A-0A46838669DB}"/>
                </a:ext>
              </a:extLst>
            </p:cNvPr>
            <p:cNvCxnSpPr>
              <a:stCxn id="4" idx="3"/>
            </p:cNvCxnSpPr>
            <p:nvPr/>
          </p:nvCxnSpPr>
          <p:spPr>
            <a:xfrm flipV="1">
              <a:off x="5896326" y="3240850"/>
              <a:ext cx="497449" cy="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onector recto 63">
              <a:extLst>
                <a:ext uri="{FF2B5EF4-FFF2-40B4-BE49-F238E27FC236}">
                  <a16:creationId xmlns:a16="http://schemas.microsoft.com/office/drawing/2014/main" id="{88F8C70B-E18E-C943-7CCF-BB4CE84918DE}"/>
                </a:ext>
              </a:extLst>
            </p:cNvPr>
            <p:cNvCxnSpPr>
              <a:cxnSpLocks/>
              <a:stCxn id="14" idx="3"/>
            </p:cNvCxnSpPr>
            <p:nvPr/>
          </p:nvCxnSpPr>
          <p:spPr>
            <a:xfrm flipV="1">
              <a:off x="3388090" y="3240850"/>
              <a:ext cx="1032339" cy="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ector recto 72">
              <a:extLst>
                <a:ext uri="{FF2B5EF4-FFF2-40B4-BE49-F238E27FC236}">
                  <a16:creationId xmlns:a16="http://schemas.microsoft.com/office/drawing/2014/main" id="{3E8257EA-6B4A-BDCB-C51C-68836F2AAA74}"/>
                </a:ext>
              </a:extLst>
            </p:cNvPr>
            <p:cNvCxnSpPr>
              <a:cxnSpLocks/>
              <a:stCxn id="37" idx="2"/>
            </p:cNvCxnSpPr>
            <p:nvPr/>
          </p:nvCxnSpPr>
          <p:spPr>
            <a:xfrm>
              <a:off x="9714227" y="2099613"/>
              <a:ext cx="0" cy="32754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onector recto 88">
              <a:extLst>
                <a:ext uri="{FF2B5EF4-FFF2-40B4-BE49-F238E27FC236}">
                  <a16:creationId xmlns:a16="http://schemas.microsoft.com/office/drawing/2014/main" id="{1819A790-3839-64D5-C845-506F7FE17E09}"/>
                </a:ext>
              </a:extLst>
            </p:cNvPr>
            <p:cNvCxnSpPr>
              <a:cxnSpLocks/>
              <a:stCxn id="39" idx="2"/>
            </p:cNvCxnSpPr>
            <p:nvPr/>
          </p:nvCxnSpPr>
          <p:spPr>
            <a:xfrm flipH="1">
              <a:off x="9653795" y="4252675"/>
              <a:ext cx="2761" cy="28404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Conector recto 95">
              <a:extLst>
                <a:ext uri="{FF2B5EF4-FFF2-40B4-BE49-F238E27FC236}">
                  <a16:creationId xmlns:a16="http://schemas.microsoft.com/office/drawing/2014/main" id="{365ACE47-2F65-322D-587F-3A5ABF5A2B0D}"/>
                </a:ext>
              </a:extLst>
            </p:cNvPr>
            <p:cNvCxnSpPr>
              <a:stCxn id="10" idx="2"/>
              <a:endCxn id="4" idx="0"/>
            </p:cNvCxnSpPr>
            <p:nvPr/>
          </p:nvCxnSpPr>
          <p:spPr>
            <a:xfrm>
              <a:off x="5158376" y="2427156"/>
              <a:ext cx="2" cy="4480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ector recto 97">
              <a:extLst>
                <a:ext uri="{FF2B5EF4-FFF2-40B4-BE49-F238E27FC236}">
                  <a16:creationId xmlns:a16="http://schemas.microsoft.com/office/drawing/2014/main" id="{3805F44E-3931-B49B-D8D9-E4BC5B2A610D}"/>
                </a:ext>
              </a:extLst>
            </p:cNvPr>
            <p:cNvCxnSpPr>
              <a:cxnSpLocks/>
              <a:stCxn id="12" idx="0"/>
              <a:endCxn id="4" idx="2"/>
            </p:cNvCxnSpPr>
            <p:nvPr/>
          </p:nvCxnSpPr>
          <p:spPr>
            <a:xfrm flipH="1" flipV="1">
              <a:off x="5158378" y="3606470"/>
              <a:ext cx="2694" cy="3997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ector recto 101">
              <a:extLst>
                <a:ext uri="{FF2B5EF4-FFF2-40B4-BE49-F238E27FC236}">
                  <a16:creationId xmlns:a16="http://schemas.microsoft.com/office/drawing/2014/main" id="{62CA204C-5BB7-0460-6050-4C29767C5A22}"/>
                </a:ext>
              </a:extLst>
            </p:cNvPr>
            <p:cNvCxnSpPr>
              <a:cxnSpLocks/>
              <a:endCxn id="37" idx="1"/>
            </p:cNvCxnSpPr>
            <p:nvPr/>
          </p:nvCxnSpPr>
          <p:spPr>
            <a:xfrm>
              <a:off x="8086218" y="1774092"/>
              <a:ext cx="406779" cy="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onector recto 105">
              <a:extLst>
                <a:ext uri="{FF2B5EF4-FFF2-40B4-BE49-F238E27FC236}">
                  <a16:creationId xmlns:a16="http://schemas.microsoft.com/office/drawing/2014/main" id="{52350D4B-26A6-9BE9-0A35-9769EA2D4067}"/>
                </a:ext>
              </a:extLst>
            </p:cNvPr>
            <p:cNvCxnSpPr>
              <a:cxnSpLocks/>
            </p:cNvCxnSpPr>
            <p:nvPr/>
          </p:nvCxnSpPr>
          <p:spPr>
            <a:xfrm>
              <a:off x="8119598" y="3927155"/>
              <a:ext cx="37339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Rectángulo 109">
              <a:extLst>
                <a:ext uri="{FF2B5EF4-FFF2-40B4-BE49-F238E27FC236}">
                  <a16:creationId xmlns:a16="http://schemas.microsoft.com/office/drawing/2014/main" id="{44C99292-716F-9D83-DE39-C98456D36D43}"/>
                </a:ext>
              </a:extLst>
            </p:cNvPr>
            <p:cNvSpPr/>
            <p:nvPr/>
          </p:nvSpPr>
          <p:spPr>
            <a:xfrm>
              <a:off x="820010" y="723468"/>
              <a:ext cx="2419919" cy="29262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Razones de la solidaridad</a:t>
              </a:r>
              <a:endParaRPr lang="es-PE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Rectángulo 110">
              <a:extLst>
                <a:ext uri="{FF2B5EF4-FFF2-40B4-BE49-F238E27FC236}">
                  <a16:creationId xmlns:a16="http://schemas.microsoft.com/office/drawing/2014/main" id="{9A31B836-5F98-8ACB-D290-118488C58C20}"/>
                </a:ext>
              </a:extLst>
            </p:cNvPr>
            <p:cNvSpPr/>
            <p:nvPr/>
          </p:nvSpPr>
          <p:spPr>
            <a:xfrm>
              <a:off x="4849981" y="723207"/>
              <a:ext cx="2419919" cy="29262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Destinatarios y ámbitos</a:t>
              </a:r>
              <a:endParaRPr lang="es-PE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3" name="Rectángulo 112">
              <a:extLst>
                <a:ext uri="{FF2B5EF4-FFF2-40B4-BE49-F238E27FC236}">
                  <a16:creationId xmlns:a16="http://schemas.microsoft.com/office/drawing/2014/main" id="{85C78E9E-05A4-23FF-169D-F2B143A8357D}"/>
                </a:ext>
              </a:extLst>
            </p:cNvPr>
            <p:cNvSpPr/>
            <p:nvPr/>
          </p:nvSpPr>
          <p:spPr>
            <a:xfrm>
              <a:off x="8588187" y="714244"/>
              <a:ext cx="2419919" cy="29262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Efectos de la solidaridad</a:t>
              </a:r>
              <a:endParaRPr lang="es-PE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898675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93</Words>
  <Application>Microsoft Office PowerPoint</Application>
  <PresentationFormat>Panorámica</PresentationFormat>
  <Paragraphs>22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Rosa María Cueto</dc:creator>
  <cp:lastModifiedBy>Rosa María Cueto</cp:lastModifiedBy>
  <cp:revision>3</cp:revision>
  <dcterms:created xsi:type="dcterms:W3CDTF">2025-02-05T19:16:32Z</dcterms:created>
  <dcterms:modified xsi:type="dcterms:W3CDTF">2025-02-05T19:27:57Z</dcterms:modified>
</cp:coreProperties>
</file>